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6"/>
  </p:notesMasterIdLst>
  <p:handoutMasterIdLst>
    <p:handoutMasterId r:id="rId37"/>
  </p:handoutMasterIdLst>
  <p:sldIdLst>
    <p:sldId id="405" r:id="rId2"/>
    <p:sldId id="366" r:id="rId3"/>
    <p:sldId id="406" r:id="rId4"/>
    <p:sldId id="407" r:id="rId5"/>
    <p:sldId id="410" r:id="rId6"/>
    <p:sldId id="421" r:id="rId7"/>
    <p:sldId id="391" r:id="rId8"/>
    <p:sldId id="371" r:id="rId9"/>
    <p:sldId id="408" r:id="rId10"/>
    <p:sldId id="409" r:id="rId11"/>
    <p:sldId id="426" r:id="rId12"/>
    <p:sldId id="425" r:id="rId13"/>
    <p:sldId id="423" r:id="rId14"/>
    <p:sldId id="411" r:id="rId15"/>
    <p:sldId id="424" r:id="rId16"/>
    <p:sldId id="415" r:id="rId17"/>
    <p:sldId id="416" r:id="rId18"/>
    <p:sldId id="417" r:id="rId19"/>
    <p:sldId id="418" r:id="rId20"/>
    <p:sldId id="419" r:id="rId21"/>
    <p:sldId id="420" r:id="rId22"/>
    <p:sldId id="381" r:id="rId23"/>
    <p:sldId id="375" r:id="rId24"/>
    <p:sldId id="398" r:id="rId25"/>
    <p:sldId id="414" r:id="rId26"/>
    <p:sldId id="413" r:id="rId27"/>
    <p:sldId id="389" r:id="rId28"/>
    <p:sldId id="386" r:id="rId29"/>
    <p:sldId id="376" r:id="rId30"/>
    <p:sldId id="377" r:id="rId31"/>
    <p:sldId id="378" r:id="rId32"/>
    <p:sldId id="379" r:id="rId33"/>
    <p:sldId id="382" r:id="rId34"/>
    <p:sldId id="383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33CC33"/>
    <a:srgbClr val="00703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3" autoAdjust="0"/>
    <p:restoredTop sz="87814" autoAdjust="0"/>
  </p:normalViewPr>
  <p:slideViewPr>
    <p:cSldViewPr snapToGrid="0" snapToObjects="1" showGuides="1">
      <p:cViewPr>
        <p:scale>
          <a:sx n="121" d="100"/>
          <a:sy n="121" d="100"/>
        </p:scale>
        <p:origin x="-3280" y="-1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8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6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D1BD-E63F-40CA-A833-6A9D112726F0}" type="datetime1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91" y="5762170"/>
            <a:ext cx="1031425" cy="10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418" y="5776687"/>
            <a:ext cx="1134012" cy="10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5B80-0A7C-4653-91DE-4E8EDC6659D7}" type="datetime1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B2A4-FFEA-483A-A30E-8E210A762588}" type="datetime1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106B-1DC4-4EE2-BC27-759AF7CA8388}" type="datetime1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2C3F-EC62-42A0-80E3-150AB9D04ACA}" type="datetime1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7D64-BA59-464A-8EF7-9BE86D772D03}" type="datetime1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97822-E048-4F5B-A706-8F44841CB2A3}" type="datetime1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F728-7E46-4A28-99C0-1036DB444C3A}" type="datetime1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D2E2-88CB-4EBF-995C-A3B75E335E74}" type="datetime1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E0A6-1A03-4835-B018-2E639C6808EF}" type="datetime1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C966-E400-4FBF-8EC9-4B257A2F66F4}" type="datetime1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2B0C-FE63-4F9C-90AC-45A9E89A3294}" type="datetime1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-108" charset="-128"/>
            </a:endParaRPr>
          </a:p>
        </p:txBody>
      </p:sp>
      <p:pic>
        <p:nvPicPr>
          <p:cNvPr id="11" name="Picture 8" descr="Macintosh HD:Users:gtiona:Documents:GI_info:GI - NPP:Instruments:CERES:CERES LaRC F2F 012808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810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3186" y="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1.docx"/><Relationship Id="rId12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64" y="1310078"/>
            <a:ext cx="8408611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Delta Review for SNPP OMPS SDR Earth View Products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8480" y="4455856"/>
            <a:ext cx="4135457" cy="5386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NOAA/NESDIS/STAR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5319" y="5480740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August 17, 2015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0599" y="3719219"/>
            <a:ext cx="2826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OMPS SDR Team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74859" y="3003038"/>
            <a:ext cx="2352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/>
                <a:cs typeface="Times New Roman"/>
              </a:rPr>
              <a:t>Fuzhong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Weng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823711"/>
              </p:ext>
            </p:extLst>
          </p:nvPr>
        </p:nvGraphicFramePr>
        <p:xfrm>
          <a:off x="1126586" y="1154796"/>
          <a:ext cx="6782973" cy="5338463"/>
        </p:xfrm>
        <a:graphic>
          <a:graphicData uri="http://schemas.openxmlformats.org/drawingml/2006/table">
            <a:tbl>
              <a:tblPr/>
              <a:tblGrid>
                <a:gridCol w="2260991"/>
                <a:gridCol w="2260991"/>
                <a:gridCol w="2260991"/>
              </a:tblGrid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Budget Term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Requirement/Allocation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On-Orbit Performance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Non-linearity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2% full well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Non-linearity Accuracy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0.2%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0.2%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On-orbit Wavelength Calibration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0.01 nm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~0.02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nm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4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Stray Light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NP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Out-of-Band + Out-of-Field Response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 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for most of the channels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Intra-Orbit Wavelength Stability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Allocation (flow down from EDR error budget) = 0.02 nm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~ 0.02 nm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SNR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45-400 channel dependent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meet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requirement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8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Inter-Orbital Thermal Wavelength Shift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Allocation (flow down from EDR error budget) = 0.02 nm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~0.02 nm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CCD Read Noise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 –e RMS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25 –e RMS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Detector Gain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67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Absolute Irradiance Calibration Accuracy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7%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&lt; 7% for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most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of the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channels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Absolute Radiance Calibration Accuracy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8%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&lt;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8%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67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Normalized radiance Calibration Accuracy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26894"/>
            <a:ext cx="8229600" cy="8229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NP Requirements and Performance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88"/>
            <a:ext cx="8229600" cy="8229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Path Forward for SNPP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urther Improvement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85" y="1552575"/>
            <a:ext cx="796838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Continue instrument and SDR performance monitoring, characterization,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improvement.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Support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instrument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(e.g., orbit adjustment, anomaly resolution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Carry out intra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-orbital wavelength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correction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Transition from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CAL SDR operation to GRAVITE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comprehensive radiative transfer simulations at shorter wavelengths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7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19100" y="2692400"/>
            <a:ext cx="8229600" cy="82296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Supporting Materials for Declaring OMPS EV SDR</a:t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Validated Maturity Products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48ED15-B560-43C2-886A-E8F73613699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5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Building on-Orbit Truth for Estimating OMPS </a:t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Earth View SDR Accuracy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029874"/>
            <a:ext cx="8464967" cy="5034376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 the “truth” simulated from the forward radiative transfer model at OMPS EV location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Macropixel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Radiative transfer model must include comprehensive scattering and absorption processes at UV regions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Accurate understanding of atmospheric and surface status at OMPS EV location.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difference between observations and simulations is used as an estimate of on-board calibration accuracy 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48ED15-B560-43C2-886A-E8F73613699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6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OMPS EV Radiative Transfer Simulations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029874"/>
            <a:ext cx="8464967" cy="5034376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TOMRAD-2.24: TOMS (Total Ozone Mapping Spectrometer) Radiative Transfer Model</a:t>
            </a: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Rayleigh scattering atmosphere with ozone and other gaseous absorption</a:t>
            </a: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Spherical correction for the incident team</a:t>
            </a: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Molecular anisotropy and Raman scattering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Inputs to TOMRAD</a:t>
            </a: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Wavelength, solar and satellite viewing geometry, surface albedo, temperature and ozone profile </a:t>
            </a: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Climatology temperature profile</a:t>
            </a: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Ozone profile from Aura Microwave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imb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ounder (MLS)</a:t>
            </a: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Collocated OMPS/MLS data generated at NASA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Outputs from TOMRAD</a:t>
            </a: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Normalized radiance (NR=reflected radiance/solar flux) or N-Value (N=-100*log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NR)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48ED15-B560-43C2-886A-E8F73613699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0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38101"/>
            <a:ext cx="7416800" cy="96519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Co-located OMPS/MLS Temperature </a:t>
            </a:r>
            <a:b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Ozone Profiles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4222" r="7198" b="3571"/>
          <a:stretch/>
        </p:blipFill>
        <p:spPr>
          <a:xfrm>
            <a:off x="0" y="1325563"/>
            <a:ext cx="8877300" cy="546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2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r="7426"/>
          <a:stretch/>
        </p:blipFill>
        <p:spPr>
          <a:xfrm>
            <a:off x="327828" y="1333500"/>
            <a:ext cx="8462845" cy="4076700"/>
          </a:xfrm>
          <a:prstGeom prst="rect">
            <a:avLst/>
          </a:prstGeom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Simulated Normalized Radiance at OMPS</a:t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Macropixel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Position 19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319768"/>
            <a:ext cx="2032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Normalized Radiance 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4189" y="1295400"/>
            <a:ext cx="28299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Observation - Simulation (O-B)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15889" y="1358900"/>
            <a:ext cx="15071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(O-B)</a:t>
            </a:r>
            <a:r>
              <a:rPr lang="en-US" sz="1600" b="1" baseline="-25000" dirty="0" smtClean="0"/>
              <a:t>19</a:t>
            </a:r>
            <a:r>
              <a:rPr lang="en-US" sz="1600" b="1" dirty="0" smtClean="0"/>
              <a:t> - </a:t>
            </a:r>
            <a:r>
              <a:rPr lang="en-US" sz="1600" b="1" dirty="0"/>
              <a:t>(</a:t>
            </a:r>
            <a:r>
              <a:rPr lang="en-US" sz="1600" b="1" dirty="0" smtClean="0"/>
              <a:t>O-B)</a:t>
            </a:r>
            <a:r>
              <a:rPr lang="en-US" sz="1600" b="1" baseline="-25000" dirty="0" smtClean="0"/>
              <a:t>18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4942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212"/>
            <a:ext cx="4389120" cy="4681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53605"/>
            <a:ext cx="2441624" cy="71317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Relative Error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74" y="1233212"/>
            <a:ext cx="4389120" cy="46817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10017" y="1253605"/>
            <a:ext cx="4209676" cy="868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Relative error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wrt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Position 18 (nadir)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Observation minus Simulation (O-B)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64443" y="5803483"/>
            <a:ext cx="876746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bias in cross-track direction is generally less than 2% except at shorter wavelengths where simulations may become less accurate due to complex scattering process. The bias is also larger in side pixel locations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1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8" y="1066081"/>
            <a:ext cx="7543800" cy="5093419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Observation minus Simulation at Wing Positions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55817" y="6014220"/>
            <a:ext cx="888466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biases at far wing positions (1-4 and 33-36)  are out of specifications at wavelengths less than 320 nm. The causes can be related to complex RT processes, etc.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4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0" y="927100"/>
            <a:ext cx="7842249" cy="5069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94" y="129160"/>
            <a:ext cx="7090913" cy="63368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Observation minus Simulation near Center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362317" y="6014220"/>
            <a:ext cx="639738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biases near center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meet specifications at all wavelengths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2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Outlines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0884" y="1615341"/>
            <a:ext cx="7559216" cy="411235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OMPS SDR Team Members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Products and Users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Past Reviews of OMPS EV SDR and Issues 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Declaring OMPS EV Validated Maturity  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Requirements and Performance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Milestones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ince Provisional Maturity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Accomplishments 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Path Forward for SNPP 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Supporting Materials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0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7655" r="774" b="8661"/>
          <a:stretch/>
        </p:blipFill>
        <p:spPr>
          <a:xfrm>
            <a:off x="4758397" y="1305655"/>
            <a:ext cx="4157003" cy="4009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3482" r="7341" b="4738"/>
          <a:stretch/>
        </p:blipFill>
        <p:spPr>
          <a:xfrm>
            <a:off x="1" y="1212208"/>
            <a:ext cx="4699595" cy="419618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Observation minus Simulation (NOAA vs. NASA)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55817" y="5607820"/>
            <a:ext cx="888466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bias characteristics simulated from NOAA (left red curves) and NASA (left blue curves) are  consistent in cross-track direction and wavelength  domain.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3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r="7972"/>
          <a:stretch/>
        </p:blipFill>
        <p:spPr>
          <a:xfrm>
            <a:off x="203981" y="1080844"/>
            <a:ext cx="8736038" cy="55615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Error vs. Scan Position</a:t>
            </a:r>
          </a:p>
        </p:txBody>
      </p:sp>
    </p:spTree>
    <p:extLst>
      <p:ext uri="{BB962C8B-B14F-4D97-AF65-F5344CB8AC3E}">
        <p14:creationId xmlns:p14="http://schemas.microsoft.com/office/powerpoint/2010/main" val="187671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155817" y="6114019"/>
            <a:ext cx="8416683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Wavelength-dependent normalized radiance errors are within 2% (except for FOV 36)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meets the performance requirement.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3241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92500" lnSpcReduction="2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 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Cross-Track Difference 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for Earth View N-Value or Radiance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5817" y="895933"/>
            <a:ext cx="8767466" cy="6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Wavelength-dependent Cross-Track Normalized Radiance Error  Meets Requirement 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5818" y="1352714"/>
            <a:ext cx="6845058" cy="4741201"/>
            <a:chOff x="155817" y="1245997"/>
            <a:chExt cx="8988183" cy="4952693"/>
          </a:xfrm>
        </p:grpSpPr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3"/>
            <a:srcRect t="51722"/>
            <a:stretch>
              <a:fillRect/>
            </a:stretch>
          </p:blipFill>
          <p:spPr bwMode="auto">
            <a:xfrm>
              <a:off x="155817" y="3641827"/>
              <a:ext cx="8988183" cy="255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/>
            <a:srcRect b="53572"/>
            <a:stretch>
              <a:fillRect/>
            </a:stretch>
          </p:blipFill>
          <p:spPr bwMode="auto">
            <a:xfrm>
              <a:off x="155817" y="1245997"/>
              <a:ext cx="8988183" cy="245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62802" y="1489755"/>
              <a:ext cx="1627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CT position #1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89000" y="1470705"/>
              <a:ext cx="1627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CT position #9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80076" y="1457489"/>
              <a:ext cx="1751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CT position #19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29445" y="3804330"/>
              <a:ext cx="1696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CT position#26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78466" y="3772064"/>
              <a:ext cx="1696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CT position#35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92583" y="3772064"/>
              <a:ext cx="1751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CT position #36</a:t>
              </a:r>
              <a:endParaRPr lang="en-US" sz="16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85915" y="1268507"/>
            <a:ext cx="18961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Normalized radiance error is percent difference between OMPS and MLS via. TOMRAD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Figures shows  the errors for 6 different cross-track (CT) positions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Errors were minimized &lt; 2% for most of the channels.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Except ion is CT#36  on wavelength &gt; 360 nm. Soft calibration are  being implemented to eliminate this residual error.  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521" y="1751292"/>
            <a:ext cx="6733854" cy="2053899"/>
            <a:chOff x="393700" y="1689100"/>
            <a:chExt cx="8623300" cy="2146301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56300" y="1702775"/>
              <a:ext cx="3060700" cy="213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35265" y="1689100"/>
              <a:ext cx="3019742" cy="212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700" y="1689100"/>
              <a:ext cx="2919365" cy="212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184730" y="4112861"/>
            <a:ext cx="6806619" cy="2039264"/>
            <a:chOff x="431800" y="4259098"/>
            <a:chExt cx="8648700" cy="2173452"/>
          </a:xfrm>
        </p:grpSpPr>
        <p:pic>
          <p:nvPicPr>
            <p:cNvPr id="22539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19800" y="4306220"/>
              <a:ext cx="3060700" cy="212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11465" y="4318000"/>
              <a:ext cx="2956242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1800" y="4259098"/>
              <a:ext cx="2893965" cy="217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0" y="1454685"/>
            <a:ext cx="5687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Previous wavelength LUT cause errors in cross-track position.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754169"/>
            <a:ext cx="610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Updated wavelength LUT eliminates errors in cross-track position</a:t>
            </a:r>
            <a:r>
              <a:rPr lang="en-US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46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102789"/>
              </p:ext>
            </p:extLst>
          </p:nvPr>
        </p:nvGraphicFramePr>
        <p:xfrm>
          <a:off x="5807075" y="2461209"/>
          <a:ext cx="43783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" name="Document" r:id="rId11" imgW="5956042" imgH="714784" progId="Word.Document.12">
                  <p:embed/>
                </p:oleObj>
              </mc:Choice>
              <mc:Fallback>
                <p:oleObj name="Document" r:id="rId11" imgW="5956042" imgH="714784" progId="Word.Document.12">
                  <p:embed/>
                  <p:pic>
                    <p:nvPicPr>
                      <p:cNvPr id="0" name="Picture 12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2461209"/>
                        <a:ext cx="4378325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457200" y="-1217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Solar Irradiance (Flux) Cross-Track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Difference for  NM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3519" y="6216344"/>
            <a:ext cx="6575881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Solar irradiance error in cross-track direction is eliminated.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23075" y="1417954"/>
            <a:ext cx="21526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Irradiance error is  percent difference between observed  solar flux and modeled solar synthetic flux.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Figures show the errors for 6 different cross-track position relative to the nadir position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Updated wavelength and solar flux LUTs have eliminated cross-track irradiance error 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Up to 2.5 -3.0 % improvement has been achieved 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81727" y="973454"/>
            <a:ext cx="820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Wavelength Dependent Cross-Track Solar Irradiance Error Was Eliminated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cto_AT_SOI2015_07_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5589" y="1564116"/>
            <a:ext cx="5830912" cy="2581865"/>
          </a:xfrm>
        </p:spPr>
      </p:pic>
      <p:grpSp>
        <p:nvGrpSpPr>
          <p:cNvPr id="15" name="Group 14"/>
          <p:cNvGrpSpPr/>
          <p:nvPr/>
        </p:nvGrpSpPr>
        <p:grpSpPr>
          <a:xfrm>
            <a:off x="455588" y="3774328"/>
            <a:ext cx="5830913" cy="2322030"/>
            <a:chOff x="455588" y="3774328"/>
            <a:chExt cx="5830913" cy="2322030"/>
          </a:xfrm>
        </p:grpSpPr>
        <p:pic>
          <p:nvPicPr>
            <p:cNvPr id="5" name="Picture 4" descr="incto_IDPS_SOI2015_07_0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588" y="3774328"/>
              <a:ext cx="5830913" cy="23220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58320" y="5893158"/>
              <a:ext cx="5173211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1200" b="1" dirty="0" smtClean="0"/>
                <a:t>-20                 -13                  -7                    0                     7                   13                  20</a:t>
              </a:r>
              <a:endParaRPr lang="en-US" sz="12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61" y="932991"/>
            <a:ext cx="8587390" cy="48736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SO2 Index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omparison before and after  Wavelength Update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2" y="1564116"/>
            <a:ext cx="27336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SO2 index cross-track variation was minimized from -15 ~ 13 to 6~7.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Residual error are caused by EDR V7 TOZ algorithm, that inappropriately exaggerates the impact of wavelength variation.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 residual error can be corrected by EDR V8 algorithm with an appropriate n-value adjustment.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Data comes from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OMPS NM EDR products INCTO SO2  2015/07/01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203" y="3160405"/>
            <a:ext cx="14350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Previous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-1575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Reduced Cross-Track Dependence in 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OMPS NM Derived EDR (SO2)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09120" y="5174641"/>
            <a:ext cx="140936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Updated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5062" y="1832394"/>
            <a:ext cx="4416275" cy="325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1915089"/>
            <a:ext cx="4001998" cy="317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30557" y="1277012"/>
            <a:ext cx="385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Prelaunch predicted SL contamination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1277012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dirty="0" smtClean="0"/>
              <a:t>rbital 19048 corrected SL contamination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30557" y="13446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Improved OMPS NP Stray-Light Correction (1/2)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6960" y="5501341"/>
            <a:ext cx="7313349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orbital stray light correction vs. prelaunch predicted value shows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 the orbital stray light correction is adequate across all the wavelengths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35" y="40340"/>
            <a:ext cx="8229600" cy="8229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Improved OMPS  NP Stray-Light Correction (2/2)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4129" y="980003"/>
            <a:ext cx="6459071" cy="63976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Earth-view Mg II Index for March 2014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7200" y="1619765"/>
            <a:ext cx="6096000" cy="426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54589" y="1018321"/>
            <a:ext cx="23801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Change in EV Mg II index reflects stray light correction. </a:t>
            </a:r>
          </a:p>
          <a:p>
            <a:endParaRPr lang="en-US" dirty="0" smtClean="0"/>
          </a:p>
          <a:p>
            <a:r>
              <a:rPr lang="en-US" dirty="0" smtClean="0"/>
              <a:t>Mg II index varied with SZA before the NP stray light correction.</a:t>
            </a:r>
            <a:r>
              <a:rPr lang="en-US" dirty="0"/>
              <a:t> </a:t>
            </a:r>
            <a:r>
              <a:rPr lang="en-US" dirty="0" smtClean="0"/>
              <a:t>Stray light contamination caused up to -1. ~ 5.% errors in EV radiance</a:t>
            </a:r>
          </a:p>
          <a:p>
            <a:endParaRPr lang="en-US" dirty="0" smtClean="0"/>
          </a:p>
          <a:p>
            <a:r>
              <a:rPr lang="en-US" dirty="0" smtClean="0"/>
              <a:t>The errors are within  ±2% for the most of the channels after </a:t>
            </a:r>
            <a:r>
              <a:rPr lang="en-US" dirty="0"/>
              <a:t>s</a:t>
            </a:r>
            <a:r>
              <a:rPr lang="en-US" dirty="0" smtClean="0"/>
              <a:t>tray light correction was applied.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2703" y="2796988"/>
            <a:ext cx="278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stray light correction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0256" y="4038599"/>
            <a:ext cx="264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stray light correction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97696" y="5568129"/>
            <a:ext cx="3185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azimuth angle dependent correction residual is caused primarily by the ring effect.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flipH="1" flipV="1">
            <a:off x="5120402" y="5181393"/>
            <a:ext cx="164292" cy="367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d_rad5503_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099" y="2630903"/>
            <a:ext cx="4398264" cy="3088143"/>
          </a:xfrm>
          <a:prstGeom prst="rect">
            <a:avLst/>
          </a:prstGeom>
        </p:spPr>
      </p:pic>
      <p:pic>
        <p:nvPicPr>
          <p:cNvPr id="6" name="Picture 5" descr="adbedo55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5475" y="2627056"/>
            <a:ext cx="4394493" cy="3091990"/>
          </a:xfrm>
          <a:prstGeom prst="rect">
            <a:avLst/>
          </a:prstGeom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528456" y="2316691"/>
            <a:ext cx="319944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Normalized Radiance:  </a:t>
            </a:r>
            <a:r>
              <a:rPr lang="en-US" altLang="zh-CN" sz="1600" b="1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600" b="1" dirty="0" err="1" smtClean="0">
                <a:latin typeface="Times New Roman" pitchFamily="18" charset="0"/>
                <a:cs typeface="Times New Roman" pitchFamily="18" charset="0"/>
              </a:rPr>
              <a:t>irad</a:t>
            </a:r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4466" y="4269285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Original LUT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Updated LUT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76885" y="3316704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8485" y="3240504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83710" y="2281436"/>
            <a:ext cx="4306603" cy="33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Ratio Radiance before/after Updates </a:t>
            </a:r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9468" y="3408393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6868" y="3255993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740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Additional Improvement in Radiometric </a:t>
            </a:r>
            <a:br>
              <a:rPr lang="en-US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Calibration (1/2)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3710" y="6000900"/>
            <a:ext cx="8425159" cy="61555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Updated radiance coefficient LUTs improve normalized radiance consistency up to ~10% between NP and NM in  300-310 nm.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0645" y="1133814"/>
            <a:ext cx="8593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Radiance/irradiance coefficients were modified to account for ground to orbit wavelength shifts, as well as normalized radiance consistency between NP and NM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Updated day-one solar LUT accounts for updated irradiance cal coefficients.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1475" y="1343890"/>
            <a:ext cx="4521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1252" y="6232465"/>
            <a:ext cx="6897813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NM &amp; NP consistency in SDR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adiance is improved by ~2-10%.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469" y="4514510"/>
            <a:ext cx="84299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improvement was validated via SDR products from both NP and NM.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EV Radiance from NP and NM are collocated spatially and spectrally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1174 granules (globe coverage) were used for validation 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Radiance is computed via old LUTs (V0), updated wavelength &amp; day one solar  (V1) and updated wavelength, day one solar, radiance/irradiance LUTs (V2)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569862"/>
            <a:ext cx="223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Radiance ratio of NP/TC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4771" y="1574011"/>
            <a:ext cx="26416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Percent difference (1-v0/v2)*100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before and after LUTs update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133" y="978612"/>
            <a:ext cx="5843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Improvement in the Spectral Range of 300 - 310 nm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341262"/>
            <a:ext cx="4440159" cy="3147848"/>
            <a:chOff x="457200" y="1676400"/>
            <a:chExt cx="3982959" cy="2362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676400"/>
              <a:ext cx="3982959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2949866" y="2781501"/>
              <a:ext cx="862158" cy="830997"/>
              <a:chOff x="2961296" y="2781501"/>
              <a:chExt cx="862158" cy="83099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961296" y="2781501"/>
                <a:ext cx="83439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V0</a:t>
                </a:r>
              </a:p>
              <a:p>
                <a:r>
                  <a:rPr lang="en-US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V1</a:t>
                </a:r>
              </a:p>
              <a:p>
                <a:r>
                  <a:rPr lang="en-US" sz="16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V2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3318629" y="2846070"/>
                <a:ext cx="48577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322439" y="3078480"/>
                <a:ext cx="485775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337679" y="3310890"/>
                <a:ext cx="485775" cy="0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1143000" y="1569862"/>
            <a:ext cx="223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Radiance ratio of NP/TC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-1037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Additional Improvement in Radiometric </a:t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Calibration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(2/2)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7184" y="1074714"/>
            <a:ext cx="8169616" cy="50497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91709" y="6252932"/>
            <a:ext cx="3913251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Sensor optical degradation  &lt; 1.0 %. </a:t>
            </a:r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788"/>
            <a:ext cx="8229600" cy="8229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Monitoring OMPS Solar Diffuser Degradation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OMPS SDR Team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634655"/>
              </p:ext>
            </p:extLst>
          </p:nvPr>
        </p:nvGraphicFramePr>
        <p:xfrm>
          <a:off x="457200" y="1126683"/>
          <a:ext cx="8229600" cy="5133898"/>
        </p:xfrm>
        <a:graphic>
          <a:graphicData uri="http://schemas.openxmlformats.org/drawingml/2006/table">
            <a:tbl>
              <a:tblPr/>
              <a:tblGrid>
                <a:gridCol w="2013045"/>
                <a:gridCol w="1992573"/>
                <a:gridCol w="4223982"/>
              </a:tblGrid>
              <a:tr h="901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 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Primary Roles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23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Fuzhong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NOAA/STAR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Budget and coordination; instrument and product performance monitoring; TOMRAD/VLIDORT modeling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5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Chunhui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NOAA/STAR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NOAA Technical Lead; OMPS SDR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science, code development, TVAC data analysis; SDR algorithm.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4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Glen Jaross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scientist; TVAC data acquisition and analysis; SDR algorithm.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0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Maria Caponi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Aerospace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Algorithm changes coordination; DR and issues tracking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Sarah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Lipscy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BATC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sciences; prelaunch test;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Sensor Characterization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 Bases (SCDB)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Wael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Ibrahim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Raytheon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IDPS  operations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Content Placeholder 4" descr="iraderr.t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1266"/>
            <a:ext cx="8229600" cy="3024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2342" y="1212679"/>
            <a:ext cx="4469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Errors from work diffuser measurements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Errors from Reference diffuser measurements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2200" y="5232869"/>
            <a:ext cx="280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Channels with large noise </a:t>
            </a:r>
          </a:p>
        </p:txBody>
      </p:sp>
      <p:sp>
        <p:nvSpPr>
          <p:cNvPr id="8" name="Oval 7"/>
          <p:cNvSpPr/>
          <p:nvPr/>
        </p:nvSpPr>
        <p:spPr>
          <a:xfrm>
            <a:off x="1092200" y="2377966"/>
            <a:ext cx="317500" cy="622300"/>
          </a:xfrm>
          <a:prstGeom prst="ellipse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33800" y="3851166"/>
            <a:ext cx="469900" cy="622300"/>
          </a:xfrm>
          <a:prstGeom prst="ellipse">
            <a:avLst/>
          </a:prstGeom>
          <a:noFill/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9" idx="3"/>
          </p:cNvCxnSpPr>
          <p:nvPr/>
        </p:nvCxnSpPr>
        <p:spPr>
          <a:xfrm flipV="1">
            <a:off x="2971342" y="4382332"/>
            <a:ext cx="831273" cy="966481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237381" y="3000266"/>
            <a:ext cx="236079" cy="2291559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72515" y="13446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OMPS Solar Irradiance Errors Measured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from Solar Diffusers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7987" y="5956240"/>
            <a:ext cx="7777328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Irradiance error meets the requirement of 7% for most of the channels.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5925" y="1119344"/>
            <a:ext cx="746061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6021" y="26894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OMPS System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Nonlinearity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665" y="5982492"/>
            <a:ext cx="5334313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System nonlinearity meets the requirement of 2%.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636" y="1371600"/>
            <a:ext cx="6614632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2451100" y="3441700"/>
            <a:ext cx="51689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3600" y="2718832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Equivalent to SNR 1000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029200" y="3088164"/>
            <a:ext cx="203200" cy="353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57862" y="1002268"/>
            <a:ext cx="521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collected from 1178 EV granules on July 1, 2015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40341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Sensor Signal to Noise Ratio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from EV data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89" y="6156295"/>
            <a:ext cx="8167123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Sensor signal to noise ratio from EV data  meets the requirement of 1000.</a:t>
            </a:r>
            <a:endParaRPr lang="en-US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1500" y="1728508"/>
            <a:ext cx="4733945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22" y="5446446"/>
            <a:ext cx="8431278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Bias drifts are small for both sensors. Sometime, unexpected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bias drifts are observed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but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do not have negative  impact on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SDRs since the magnitudes in general are small.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804" y="1383268"/>
            <a:ext cx="635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28508"/>
            <a:ext cx="46355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954352" y="1383268"/>
            <a:ext cx="18136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NM Left CCD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7235"/>
            <a:ext cx="8229600" cy="8229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OMPS Solar Diffuser Count Drafts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4921" y="1112311"/>
            <a:ext cx="4649079" cy="33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65" y="1054503"/>
            <a:ext cx="4645152" cy="3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1297" y="4541596"/>
            <a:ext cx="81772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Dark data shows a bump-up trend after the spacecraft maneuver. 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NM slowly returns to the original trend and the change rate is slowing down 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NP has a static offset of 8.1e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count/sec in mean dark and parallel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the original trend.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7235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OMPS Dark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Current Trend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906" y="5889471"/>
            <a:ext cx="8246894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Dark increases as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expected. 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ark changes have no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significant impact 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SDRs.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Products and Users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9859" y="1651564"/>
            <a:ext cx="6934522" cy="453403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OMPS nadir mapper (NM) and nadir profiler (NP) earth view (EV) and calibration (CAL) SDR in both nominal and diagnostic mode.</a:t>
            </a: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OMPS EDR Team (NCEP assimilates OMPS EDR)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Broader and future users via CLASS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0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OMPS EV SDR Maturity Review and Issues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Beta maturity since March 2012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Provisional maturity since 1 March 2013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Resolved all three issues recommended before EV SDR became provisional – weekly update darks, resolved negative smear and applied stray light correction for NM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Validated maturity review December, 2013 and Delta review June 2014.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Recommend to resolve two issues before EV SDR becomes validated:</a:t>
            </a:r>
          </a:p>
          <a:p>
            <a:pPr lvl="2"/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Improve cross-track effects in NM (aka scan direction dependent error). </a:t>
            </a:r>
          </a:p>
          <a:p>
            <a:pPr lvl="2"/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Improve stray-light correction in NP  </a:t>
            </a:r>
          </a:p>
          <a:p>
            <a:pPr lvl="2">
              <a:buNone/>
            </a:pPr>
            <a:endParaRPr lang="en-US" sz="2200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Milestones since Provisional Maturity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822960"/>
            <a:ext cx="8464967" cy="5505873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mproved cross-track effects in NM. The current NM normalized EV radiance meet the SDR product requirement (bias &lt; 2.0%). </a:t>
            </a:r>
          </a:p>
          <a:p>
            <a:pPr marL="742950" lvl="2" indent="-342900"/>
            <a:r>
              <a:rPr lang="en-US" dirty="0">
                <a:latin typeface="Times New Roman" pitchFamily="18" charset="0"/>
                <a:cs typeface="Times New Roman" pitchFamily="18" charset="0"/>
              </a:rPr>
              <a:t>Updated wavelength LUT and solar flux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Validated wavelength dependent cross-track irradiance error from solar observation data</a:t>
            </a: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Validated wavelength dependent cross-track normalized radiance error from SDR EV data via. TOMRAD</a:t>
            </a: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Validated cross-track SO2 index variation from NM EDR data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Re-evaluated NP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straylight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correction. SDR and EDR teams concurs that current stray light LUT provides adequate calibration for NP.</a:t>
            </a: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NP stray light calibration LUT was in operation in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March 2014.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48ED15-B560-43C2-886A-E8F73613699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0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94"/>
            <a:ext cx="8229600" cy="8229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Other Accomplishments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04900"/>
            <a:ext cx="8483600" cy="4749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Instrument and SDR performance monitoring, characterization, and improvement.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Improvement of  EV normalized radiance consistency between NP and NM by 2-10% in 300-310 nm.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nstrument cal/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support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e.g., orbit adjustment, anomaly resolution)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Complete documentation (Users’ Guide)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Weekly dark LUTs update and delivery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CCR 2546, 7825 and 7826 modified CDFCB and  xml files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CCR 2548 NP radiometric LUTs updated and delivered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SDR software improved: stray light correction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Declaring OMPS EV SDR Validated Maturity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3363" y="1086570"/>
            <a:ext cx="755453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OMPS EV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SDRs meet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SDR performance requirement as well as EDR products requirement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6831" y="1833460"/>
            <a:ext cx="7904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cross-track direction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radiance accuracy meets spec and the  error is less than  2.0%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with updated wavelength and day one solar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LUTs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NM and NP consistency in 300-310 nm has been improved by 2-10% with updated radiance calibration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coefficients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Sensor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orbital performance is stable and meet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expectation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488" y="3731040"/>
            <a:ext cx="53912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OMPS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EV SDRs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have following features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831" y="4236149"/>
            <a:ext cx="8181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fontAlgn="b">
              <a:buFont typeface="Wingdings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-orbit sensor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performance is characterized</a:t>
            </a:r>
          </a:p>
          <a:p>
            <a:pPr marL="800100" lvl="1" indent="-342900" fontAlgn="b">
              <a:buFont typeface="Wingdings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SDR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product uncertainties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defined for representative conditions</a:t>
            </a:r>
          </a:p>
          <a:p>
            <a:pPr marL="800100" lvl="1" indent="-342900" fontAlgn="b">
              <a:buFont typeface="Wingdings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alibration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parameters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adjusted according to EDR requirement</a:t>
            </a:r>
          </a:p>
          <a:p>
            <a:pPr marL="800100" lvl="1" indent="-342900" fontAlgn="b">
              <a:buFont typeface="Wingdings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 quality documentation is completed</a:t>
            </a:r>
          </a:p>
          <a:p>
            <a:pPr marL="800100" lvl="1" indent="-342900" fontAlgn="b">
              <a:buFont typeface="Wingdings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SDR data is ready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applications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scientific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publication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362" y="5955637"/>
            <a:ext cx="7554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Both OMPS 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NM and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NP 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 SDR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be declared as </a:t>
            </a:r>
          </a:p>
          <a:p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validated-maturity products, effective August 20</a:t>
            </a:r>
            <a:r>
              <a:rPr lang="en-US" sz="22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2015 !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NM Requirements and Performance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852178"/>
              </p:ext>
            </p:extLst>
          </p:nvPr>
        </p:nvGraphicFramePr>
        <p:xfrm>
          <a:off x="1126586" y="1154796"/>
          <a:ext cx="6782973" cy="5344885"/>
        </p:xfrm>
        <a:graphic>
          <a:graphicData uri="http://schemas.openxmlformats.org/drawingml/2006/table">
            <a:tbl>
              <a:tblPr/>
              <a:tblGrid>
                <a:gridCol w="2260991"/>
                <a:gridCol w="2260991"/>
                <a:gridCol w="2260991"/>
              </a:tblGrid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Budget Term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Requirement/Allocation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On-Orbit Performance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Non-linearity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2% full well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0.40%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Non-linearity Accuracy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0.2%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0.2%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On-orbit Wavelength Calibration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0.01 nm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&lt;0.01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nm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43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Stray Light NM Out-of-Band + Out-of-Field Response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 2</a:t>
                      </a: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Intra-Orbit Wavelength Stability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Allocation (flow down from EDR error budget) = 0.02 nm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~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0.006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SNR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 1000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8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Inter-Orbital Thermal Wavelength Shift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Allocation (flow down from EDR error budget) = 0.02 nm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~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0.006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CCD Read Noise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 –e RMS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25 –e RMS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Detector Gain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Absolute Irradiance Calibration Accuracy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7%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&lt; 7% for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most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of the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channels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Absolute Radiance Calibration Accuracy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8%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&lt;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8%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67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Normalized radiance Calibration Accuracy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91" marR="570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10009</TotalTime>
  <Words>2351</Words>
  <Application>Microsoft Macintosh PowerPoint</Application>
  <PresentationFormat>On-screen Show (4:3)</PresentationFormat>
  <Paragraphs>363</Paragraphs>
  <Slides>34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NPP_FOR</vt:lpstr>
      <vt:lpstr>Document</vt:lpstr>
      <vt:lpstr>Delta Review for SNPP OMPS SDR Earth View Products</vt:lpstr>
      <vt:lpstr>Outlines</vt:lpstr>
      <vt:lpstr>OMPS SDR Team</vt:lpstr>
      <vt:lpstr>Products and Users</vt:lpstr>
      <vt:lpstr>OMPS EV SDR Maturity Review and Issues</vt:lpstr>
      <vt:lpstr>Milestones since Provisional Maturity</vt:lpstr>
      <vt:lpstr>Other Accomplishments</vt:lpstr>
      <vt:lpstr>Declaring OMPS EV SDR Validated Maturity </vt:lpstr>
      <vt:lpstr>NM Requirements and Performance</vt:lpstr>
      <vt:lpstr>NP Requirements and Performance</vt:lpstr>
      <vt:lpstr>Path Forward for SNPP Further Improvement</vt:lpstr>
      <vt:lpstr>Supporting Materials for Declaring OMPS EV SDR Validated Maturity Products </vt:lpstr>
      <vt:lpstr>Building on-Orbit Truth for Estimating OMPS  Earth View SDR Accuracy</vt:lpstr>
      <vt:lpstr>OMPS EV Radiative Transfer Simulations </vt:lpstr>
      <vt:lpstr>Co-located OMPS/MLS Temperature  and Ozone Profiles</vt:lpstr>
      <vt:lpstr>Simulated Normalized Radiance at OMPS  Macropixel Position 19 </vt:lpstr>
      <vt:lpstr>Relative Error</vt:lpstr>
      <vt:lpstr>Observation minus Simulation at Wing Positions</vt:lpstr>
      <vt:lpstr>Observation minus Simulation near Center</vt:lpstr>
      <vt:lpstr>PowerPoint Presentation</vt:lpstr>
      <vt:lpstr>PowerPoint Presentation</vt:lpstr>
      <vt:lpstr>PowerPoint Presentation</vt:lpstr>
      <vt:lpstr>PowerPoint Presentation</vt:lpstr>
      <vt:lpstr>SO2 Index Comparison before and after  Wavelength Update</vt:lpstr>
      <vt:lpstr>PowerPoint Presentation</vt:lpstr>
      <vt:lpstr>Improved OMPS  NP Stray-Light Correction (2/2)</vt:lpstr>
      <vt:lpstr> Additional Improvement in Radiometric  Calibration (1/2) </vt:lpstr>
      <vt:lpstr>PowerPoint Presentation</vt:lpstr>
      <vt:lpstr>Monitoring OMPS Solar Diffuser Degradation</vt:lpstr>
      <vt:lpstr>PowerPoint Presentation</vt:lpstr>
      <vt:lpstr>PowerPoint Presentation</vt:lpstr>
      <vt:lpstr>PowerPoint Presentation</vt:lpstr>
      <vt:lpstr>OMPS Solar Diffuser Count Drafts </vt:lpstr>
      <vt:lpstr>PowerPoint Presentation</vt:lpstr>
    </vt:vector>
  </TitlesOfParts>
  <Company>Lockheed Martin IS&amp;GS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Chris Barnet</dc:creator>
  <cp:lastModifiedBy>Maria Caponi</cp:lastModifiedBy>
  <cp:revision>610</cp:revision>
  <dcterms:created xsi:type="dcterms:W3CDTF">2011-10-05T18:31:57Z</dcterms:created>
  <dcterms:modified xsi:type="dcterms:W3CDTF">2015-08-22T00:57:40Z</dcterms:modified>
</cp:coreProperties>
</file>